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0536A8-E2DA-E6CB-3762-854EE56B94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A863D8-2B6F-2DF9-1242-00DB707058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01F161-2535-5C6B-7CBB-055A208CC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A63-FA75-4527-BC81-64B13F91EFBC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984E18-B8E2-3529-808B-7DFE86BAA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F271F5-DA8E-ADF3-AC51-DC65E1D4F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A779-2FC3-4C5D-99C8-D216BAE03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290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151652-A21B-0F56-BB82-5F1406FC2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E875B3-BA5D-CF9B-EB2D-30241FCF8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A71FC4-8878-A6C5-E850-1029BA3EB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A63-FA75-4527-BC81-64B13F91EFBC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2D2CB2-A4B4-B427-4972-EE343349C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B2E4E7-49B0-94CA-CFA9-1B142C42B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A779-2FC3-4C5D-99C8-D216BAE03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263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6475F2D-C177-4998-E582-111CCCE0E2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932199-7489-7273-B096-277621CE12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CCF16F-C68F-7C90-FC52-2D825AC23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A63-FA75-4527-BC81-64B13F91EFBC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9CF8B5-DC4B-725D-7DD1-01D127336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B0F822-0453-99D4-0104-54E0878B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A779-2FC3-4C5D-99C8-D216BAE03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842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BECDF0-36C9-10B1-C549-AE67A7CEA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0C6B27-6D22-6152-1ADC-A56E10C28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76CF7D-A670-1EA1-68CF-9DA1868F0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A63-FA75-4527-BC81-64B13F91EFBC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1BDCDC-745C-0A3A-4E25-AD3B31E2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CCE1CE-AA40-3974-039D-E193A8A21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A779-2FC3-4C5D-99C8-D216BAE03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615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65A2D3-8B19-044D-0301-FEBA5C432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B104C2-43F6-CAE2-93A9-598D11B65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3B7320-6517-1625-1AF5-7DBEAA455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A63-FA75-4527-BC81-64B13F91EFBC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7B8250-3974-F430-86B7-D12556D8A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36C863-52BF-47D7-0EF6-3964323ED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A779-2FC3-4C5D-99C8-D216BAE03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345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51D0A-A68E-E939-5AFD-8344FF0C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40DEE-E167-76B2-2C73-52E9A01641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33A4EC-D04A-EA13-6823-3D1A81A6F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4BD7E1-28B0-7E32-E166-421E5111E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A63-FA75-4527-BC81-64B13F91EFBC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216EAD-7944-8094-9D1B-1345E895C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EEA47B-4E6D-A70F-8417-0EA6EB240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A779-2FC3-4C5D-99C8-D216BAE03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966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915C8F-E55E-FFE1-D5B8-A7332C901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E15A09-7898-0106-6F5A-8813E26CD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C10CAD-0540-5E25-5696-BB27D0AA7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C168E3F-5DAB-CB5B-B004-D0DBCBAA24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C7F269A-65F3-5B41-6764-7BC440FACC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32C3965-C23E-D250-176A-B727A8C59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A63-FA75-4527-BC81-64B13F91EFBC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2EE0AD1-C126-C607-66CA-16F64B851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9667C5-CB15-815E-16AF-C48737C6B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A779-2FC3-4C5D-99C8-D216BAE03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83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633FD-97A4-2083-97FA-B2D5F0A49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367D2C-9D1D-3142-3F77-6B013DB4B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A63-FA75-4527-BC81-64B13F91EFBC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C46EE4-757E-595E-70C5-839EFFB6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6EE5A6D-7055-11A8-3868-1E404ADFF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A779-2FC3-4C5D-99C8-D216BAE03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912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F1D3559-B70A-2069-A1AC-7F1297039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A63-FA75-4527-BC81-64B13F91EFBC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F66F1F1-B4F3-C2B3-2CC5-EB36F2FA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A3F4CF-2EE4-E433-CE1D-34EBC8326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A779-2FC3-4C5D-99C8-D216BAE03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498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470350-5821-AB09-BD47-FE1799BDE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77B116-84BE-AE49-2411-621A833EB3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F7EC40-C9D2-393A-FA2C-581DCD3869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43B829-DF94-3259-62CF-E94A91B17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A63-FA75-4527-BC81-64B13F91EFBC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B92A90-43F8-D0D0-9E47-81C4F9B07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12F186-9CDE-56C7-A665-93B22B065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A779-2FC3-4C5D-99C8-D216BAE03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77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63185-62D9-684A-90AE-6FA5E6207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3BD9A6-4535-CED2-630D-0C81DAFA5B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A848DF-61F8-9418-0D8D-09411A8250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FD6892-64A7-93B6-7D67-D05905636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25A63-FA75-4527-BC81-64B13F91EFBC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FEC2532-A8B6-0AEA-C817-12EE0F22B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F8B215-3579-426F-7D14-1F9C73E83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A779-2FC3-4C5D-99C8-D216BAE03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189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D9C05-1D36-9C15-341C-A518B0C88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9BD7F3-0440-2855-45C8-293F3FAB5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4AD291-4739-CBD3-8D8E-039B32D49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125A63-FA75-4527-BC81-64B13F91EFBC}" type="datetimeFigureOut">
              <a:rPr lang="ru-RU" smtClean="0"/>
              <a:t>21.03.2025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A5E900-3BE2-296C-442B-7DF9CA0A1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4112DC-A4E3-244F-BCB1-74403FBB09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33A779-2FC3-4C5D-99C8-D216BAE03E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15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одежда, человек, Человеческое лицо, сте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5E69B33-9C1F-3CEE-E090-8C424510CA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65" b="12150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D4DD1-EEFA-41BF-63BF-56A3D30B5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49" y="0"/>
            <a:ext cx="4533640" cy="1575303"/>
          </a:xfrm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latin typeface="Georgia" panose="02040502050405020303" pitchFamily="18" charset="0"/>
              </a:rPr>
              <a:t>Муниципальное автономное общеобразовательное учреждение средняя общеобразовательная школа № 3 им. Ю. А. Гагарина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7167AFA-1F2E-4B31-4D9B-7DF6EC530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34201"/>
            <a:ext cx="4590107" cy="3742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latin typeface="Georgia" panose="02040502050405020303" pitchFamily="18" charset="0"/>
              </a:rPr>
              <a:t>СЕМИНАР-ПРАКТИКУМ</a:t>
            </a:r>
          </a:p>
          <a:p>
            <a:pPr marL="0" indent="0">
              <a:buNone/>
            </a:pPr>
            <a:endParaRPr lang="ru-RU" sz="2000" b="1" dirty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ru-RU" sz="3200" b="1" dirty="0">
                <a:solidFill>
                  <a:srgbClr val="C00000"/>
                </a:solidFill>
                <a:latin typeface="Georgia" panose="02040502050405020303" pitchFamily="18" charset="0"/>
              </a:rPr>
              <a:t>«ПРОФИЛАКТИКА ДЕСТРУКТИВНОГО ПОВЕДЕНИЯ»</a:t>
            </a:r>
          </a:p>
          <a:p>
            <a:pPr marL="0" indent="0" algn="ctr">
              <a:buNone/>
            </a:pPr>
            <a:endParaRPr lang="ru-RU" sz="2400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marL="0" indent="0" algn="r">
              <a:buNone/>
            </a:pPr>
            <a:r>
              <a:rPr lang="ru-RU" sz="1800" b="1" dirty="0">
                <a:latin typeface="Georgia" panose="02040502050405020303" pitchFamily="18" charset="0"/>
              </a:rPr>
              <a:t>Боярская И. Н., </a:t>
            </a:r>
          </a:p>
          <a:p>
            <a:pPr marL="0" indent="0" algn="r">
              <a:buNone/>
            </a:pPr>
            <a:r>
              <a:rPr lang="ru-RU" sz="1800" b="1" dirty="0">
                <a:latin typeface="Georgia" panose="02040502050405020303" pitchFamily="18" charset="0"/>
              </a:rPr>
              <a:t>заместитель директора по ВР</a:t>
            </a:r>
          </a:p>
        </p:txBody>
      </p:sp>
    </p:spTree>
    <p:extLst>
      <p:ext uri="{BB962C8B-B14F-4D97-AF65-F5344CB8AC3E}">
        <p14:creationId xmlns:p14="http://schemas.microsoft.com/office/powerpoint/2010/main" val="2655933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D3F2332-B661-8DBF-0078-2BE521E47E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689" y="199176"/>
            <a:ext cx="10729111" cy="6111089"/>
          </a:xfrm>
        </p:spPr>
        <p:txBody>
          <a:bodyPr>
            <a:normAutofit/>
          </a:bodyPr>
          <a:lstStyle/>
          <a:p>
            <a:pPr indent="457200" algn="just">
              <a:buNone/>
            </a:pPr>
            <a:r>
              <a:rPr lang="ru-RU" sz="20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резкие и внезапные изменения в поведении </a:t>
            </a:r>
            <a:r>
              <a:rPr lang="ru-RU" sz="20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(отказ от обучения, участия в мероприятиях, секциях, пропуски занятий по неуважительным причинам, потеря интереса к любимому учебному предмету);</a:t>
            </a:r>
            <a:endParaRPr lang="ru-RU" sz="2000" b="1" dirty="0">
              <a:effectLst/>
              <a:latin typeface="Georgia" panose="02040502050405020303" pitchFamily="18" charset="0"/>
            </a:endParaRPr>
          </a:p>
          <a:p>
            <a:pPr indent="457200" algn="just">
              <a:buNone/>
            </a:pPr>
            <a:r>
              <a:rPr lang="ru-RU" sz="20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пассивный протест </a:t>
            </a:r>
            <a:r>
              <a:rPr lang="ru-RU" sz="20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(уходы из дома, бродяжничество, отказ от приемов пищи, отказ от речевого общения);</a:t>
            </a:r>
            <a:endParaRPr lang="ru-RU" sz="2000" b="1" dirty="0">
              <a:effectLst/>
              <a:latin typeface="Georgia" panose="02040502050405020303" pitchFamily="18" charset="0"/>
            </a:endParaRPr>
          </a:p>
          <a:p>
            <a:pPr indent="457200" algn="just">
              <a:buNone/>
            </a:pPr>
            <a:r>
              <a:rPr lang="ru-RU" sz="20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подражание асоциальным формам поведения окружающих</a:t>
            </a:r>
            <a:r>
              <a:rPr lang="ru-RU" sz="20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которые имеют авторитет для ребенка (слепое копирование негативных форм поведения, речи, манеры одеваться и др.);</a:t>
            </a:r>
            <a:endParaRPr lang="ru-RU" sz="2000" b="1" dirty="0">
              <a:effectLst/>
              <a:latin typeface="Georgia" panose="02040502050405020303" pitchFamily="18" charset="0"/>
            </a:endParaRPr>
          </a:p>
          <a:p>
            <a:pPr indent="457200" algn="just">
              <a:buNone/>
            </a:pPr>
            <a:r>
              <a:rPr lang="ru-RU" sz="20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появление у обучающегося (приобретение) предметов и веществ, которые могут быть использованы для закладок наркотиков (</a:t>
            </a:r>
            <a:r>
              <a:rPr lang="ru-RU" sz="20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перочинные складные ножи</a:t>
            </a:r>
            <a:r>
              <a:rPr lang="ru-RU" sz="20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используемые для создания отверстий в стенах домов, полостей в грунте под закладки (обычно на лезвии остаются следы земли, известки, бетона или краски); </a:t>
            </a:r>
            <a:r>
              <a:rPr lang="ru-RU" sz="20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пластиковые пакеты малого размера</a:t>
            </a:r>
            <a:r>
              <a:rPr lang="ru-RU" sz="20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; </a:t>
            </a:r>
            <a:r>
              <a:rPr lang="ru-RU" sz="20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аэрозольные баллоны с краской</a:t>
            </a:r>
            <a:r>
              <a:rPr lang="ru-RU" sz="20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20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трафареты</a:t>
            </a:r>
            <a:r>
              <a:rPr lang="ru-RU" sz="20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(для рекламы интернет- магазинов наркотиков);</a:t>
            </a:r>
            <a:endParaRPr lang="ru-RU" sz="2000" b="1" dirty="0">
              <a:effectLst/>
              <a:latin typeface="Georgia" panose="02040502050405020303" pitchFamily="18" charset="0"/>
            </a:endParaRPr>
          </a:p>
          <a:p>
            <a:pPr indent="0" algn="just">
              <a:spcAft>
                <a:spcPts val="1600"/>
              </a:spcAft>
              <a:buNone/>
            </a:pPr>
            <a:r>
              <a:rPr lang="ru-RU" sz="20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	</a:t>
            </a:r>
            <a:r>
              <a:rPr lang="ru-RU" sz="20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использование в речи новых</a:t>
            </a:r>
            <a:r>
              <a:rPr lang="ru-RU" sz="20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ru-RU" sz="20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нехарактерных для конкретного обучающегося выражений</a:t>
            </a:r>
            <a:r>
              <a:rPr lang="ru-RU" sz="20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слов, терминов, криминального сленга; манера говорить производит впечатление «заезженной пластинки» из-за повторяющихся, как будто заученных текстов.</a:t>
            </a:r>
            <a:endParaRPr lang="ru-RU" sz="2000" b="1" dirty="0">
              <a:effectLst/>
              <a:latin typeface="Georgia" panose="02040502050405020303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3588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06B5D-DD07-B20C-F702-B28C767E3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1731" y="173256"/>
            <a:ext cx="5177974" cy="732091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Georgia" panose="02040502050405020303" pitchFamily="18" charset="0"/>
              </a:rPr>
              <a:t>ИЗМЕНЕНИЯ ВО ВНЕШНЕМ ВИДЕ:</a:t>
            </a:r>
            <a:br>
              <a:rPr lang="ru-RU" sz="2800" dirty="0"/>
            </a:br>
            <a:endParaRPr lang="ru-RU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A6F79F-5B6A-926D-9171-888F169B17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3" r="3396" b="-2"/>
          <a:stretch/>
        </p:blipFill>
        <p:spPr>
          <a:xfrm>
            <a:off x="21" y="10"/>
            <a:ext cx="6901710" cy="6857989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469C43C-56F9-79CF-9BC6-255A9344D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7916" y="615636"/>
            <a:ext cx="4762123" cy="6069108"/>
          </a:xfrm>
        </p:spPr>
        <p:txBody>
          <a:bodyPr>
            <a:normAutofit/>
          </a:bodyPr>
          <a:lstStyle/>
          <a:p>
            <a:pPr indent="457200">
              <a:buNone/>
            </a:pPr>
            <a:r>
              <a:rPr lang="ru-RU" sz="1400" b="1" dirty="0">
                <a:effectLst/>
                <a:latin typeface="Georgia" panose="02040502050405020303" pitchFamily="18" charset="0"/>
              </a:rPr>
              <a:t>использование деструктивной символики во внешнем виде (одежда с агрессивными надписями и изображениями, смена обуви на «грубую», военизированную);</a:t>
            </a:r>
          </a:p>
          <a:p>
            <a:pPr indent="457200">
              <a:buNone/>
            </a:pPr>
            <a:r>
              <a:rPr lang="ru-RU" sz="1400" b="1" dirty="0">
                <a:effectLst/>
                <a:latin typeface="Georgia" panose="02040502050405020303" pitchFamily="18" charset="0"/>
              </a:rPr>
              <a:t>наличие (появление) синяков, ран, царапин на теле или голове;</a:t>
            </a:r>
          </a:p>
          <a:p>
            <a:pPr indent="457200">
              <a:buNone/>
            </a:pPr>
            <a:r>
              <a:rPr lang="ru-RU" sz="1400" b="1" dirty="0">
                <a:effectLst/>
                <a:latin typeface="Georgia" panose="02040502050405020303" pitchFamily="18" charset="0"/>
              </a:rPr>
              <a:t>нежелание следить за своим внешним видом;</a:t>
            </a:r>
          </a:p>
          <a:p>
            <a:pPr indent="457200">
              <a:buNone/>
            </a:pPr>
            <a:r>
              <a:rPr lang="ru-RU" sz="1400" b="1" dirty="0">
                <a:effectLst/>
                <a:latin typeface="Georgia" panose="02040502050405020303" pitchFamily="18" charset="0"/>
              </a:rPr>
              <a:t>появление следов краски на одежде, руках (в случае нанесения на поверхности рекламы интернет-магазинов наркотиков часто используются аэрозольные баллоны);</a:t>
            </a:r>
          </a:p>
          <a:p>
            <a:pPr indent="457200">
              <a:buNone/>
            </a:pPr>
            <a:r>
              <a:rPr lang="ru-RU" sz="1400" b="1" dirty="0">
                <a:effectLst/>
                <a:latin typeface="Georgia" panose="02040502050405020303" pitchFamily="18" charset="0"/>
              </a:rPr>
              <a:t>появление у обучающегося дорогостоящей обуви, одежды, других вещей, собственных денежных средств, источник получения которых он не может объяснить (данный факт может свидетельствовать о получении дохода от наркоторговли).</a:t>
            </a:r>
          </a:p>
          <a:p>
            <a:pPr indent="457200" algn="ctr">
              <a:buNone/>
            </a:pPr>
            <a:r>
              <a:rPr lang="ru-RU" sz="1400" b="1" i="1" u="sng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Единовременное наличие нескольких признаков из списка может свидетельствовать о риске участия подростка в деструктивных течениях.</a:t>
            </a:r>
          </a:p>
          <a:p>
            <a:pPr indent="457200" algn="ctr">
              <a:buNone/>
            </a:pPr>
            <a:r>
              <a:rPr lang="ru-RU" sz="1400" b="1" i="1" u="sng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При проявлениях деструктивного поведения ребенку требуется психологическая помощь.</a:t>
            </a:r>
          </a:p>
          <a:p>
            <a:pPr marL="0" indent="0">
              <a:buNone/>
            </a:pP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2588864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9B23DF-22C7-40E6-93A4-F82873B08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78" y="144081"/>
            <a:ext cx="6751918" cy="1708242"/>
          </a:xfrm>
        </p:spPr>
        <p:txBody>
          <a:bodyPr anchor="ctr">
            <a:normAutofit/>
          </a:bodyPr>
          <a:lstStyle/>
          <a:p>
            <a:pPr algn="ctr"/>
            <a:r>
              <a:rPr lang="ru-RU" sz="2200" b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НЕОБХОДИМЫЕ ДЕЙСТВИЯ ПЕДАГОГА ПРИ ОБНАРУЖЕНИИ</a:t>
            </a:r>
            <a:br>
              <a:rPr lang="ru-RU" sz="2200" b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</a:br>
            <a:r>
              <a:rPr lang="ru-RU" sz="2200" b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 ПРИЗНАКОВ ДЕСТРУКТИВНОГО ПОВЕДЕНИЯ</a:t>
            </a:r>
            <a:br>
              <a:rPr lang="ru-RU" sz="2200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</a:br>
            <a:r>
              <a:rPr lang="ru-RU" sz="2200" b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У ОБУЧАЮЩЕГОСЯ:</a:t>
            </a:r>
            <a:endParaRPr lang="ru-RU" sz="2200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093EC3-722A-C925-5FDC-EAB641A4A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21" y="1747319"/>
            <a:ext cx="6951094" cy="5110681"/>
          </a:xfrm>
        </p:spPr>
        <p:txBody>
          <a:bodyPr anchor="ctr">
            <a:normAutofit/>
          </a:bodyPr>
          <a:lstStyle/>
          <a:p>
            <a:pPr indent="469900">
              <a:buNone/>
            </a:pPr>
            <a:r>
              <a:rPr lang="ru-RU" sz="1800" b="1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проинформировать заместителя директора по ВР;</a:t>
            </a:r>
          </a:p>
          <a:p>
            <a:pPr indent="469900">
              <a:buNone/>
            </a:pPr>
            <a:r>
              <a:rPr lang="ru-RU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проинформировать классного руководителя;</a:t>
            </a:r>
          </a:p>
          <a:p>
            <a:pPr indent="469900">
              <a:buNone/>
            </a:pPr>
            <a:r>
              <a:rPr lang="ru-RU" sz="1800" b="1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привлечь к работе с обучающимся педагога-психолога для проведения диагностических и, при необходимости, коррекционных мероприятий;</a:t>
            </a:r>
          </a:p>
          <a:p>
            <a:pPr indent="469900">
              <a:buNone/>
            </a:pPr>
            <a:r>
              <a:rPr lang="ru-RU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привлечь родителей (законных представителей) обучающегося и определить единую воспитательную стратегию;</a:t>
            </a:r>
          </a:p>
          <a:p>
            <a:pPr indent="0">
              <a:spcAft>
                <a:spcPts val="1600"/>
              </a:spcAft>
              <a:buNone/>
            </a:pPr>
            <a:r>
              <a:rPr lang="ru-RU" sz="1800" b="1" dirty="0">
                <a:effectLst/>
                <a:latin typeface="Georgia" panose="02040502050405020303" pitchFamily="18" charset="0"/>
              </a:rPr>
              <a:t>	</a:t>
            </a:r>
            <a:r>
              <a:rPr lang="ru-RU" sz="1800" b="1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сообщить о признаках противоправных деяний обучающегося администрации образовательной организации для принятия решения об информировании сотрудника подразделения по делам несовершеннолетних органа внутренних дел.</a:t>
            </a:r>
          </a:p>
          <a:p>
            <a:endParaRPr lang="ru-RU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8BA833-E9F3-8F40-CF08-A1D9E4249D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328" r="12013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125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1B05C8-1505-AC46-7887-6E8538ED6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855"/>
            <a:ext cx="10515600" cy="1013989"/>
          </a:xfrm>
        </p:spPr>
        <p:txBody>
          <a:bodyPr>
            <a:noAutofit/>
          </a:bodyPr>
          <a:lstStyle/>
          <a:p>
            <a:pPr algn="ctr"/>
            <a:r>
              <a:rPr lang="ru-RU" sz="2200" b="1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МЕРЫ ПРОТИВОДЕЙСТВИЯ РАСПРОСТРАНЕНИЮ</a:t>
            </a:r>
            <a:br>
              <a:rPr lang="ru-RU" sz="2200" b="1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</a:br>
            <a:r>
              <a:rPr lang="ru-RU" sz="2200" b="1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 ДЕСТРУКТИВНЫХ ИДЕЙ СРЕДИ НЕСОВЕРШЕННОЛЕТНИХ И</a:t>
            </a:r>
            <a:br>
              <a:rPr lang="ru-RU" sz="2200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</a:br>
            <a:r>
              <a:rPr lang="ru-RU" sz="2200" b="1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МОЛОДЕЖИ:</a:t>
            </a:r>
            <a:endParaRPr lang="ru-RU" sz="22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AEB436-127D-8125-8545-1E48EAE4E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903" y="1249378"/>
            <a:ext cx="10692897" cy="5463767"/>
          </a:xfrm>
        </p:spPr>
        <p:txBody>
          <a:bodyPr>
            <a:normAutofit fontScale="77500" lnSpcReduction="20000"/>
          </a:bodyPr>
          <a:lstStyle/>
          <a:p>
            <a:pPr indent="457200" algn="just"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формирование чувства неприятия насилия как такового, в любом его проявлении;</a:t>
            </a:r>
            <a:endParaRPr lang="ru-RU" b="1" dirty="0">
              <a:effectLst/>
              <a:latin typeface="Georgia" panose="02040502050405020303" pitchFamily="18" charset="0"/>
            </a:endParaRPr>
          </a:p>
          <a:p>
            <a:pPr indent="457200" algn="just"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формирование негативного образа и эмоционального неприятия экстремистских формирований и их лидеров;</a:t>
            </a:r>
            <a:endParaRPr lang="ru-RU" b="1" dirty="0">
              <a:effectLst/>
              <a:latin typeface="Georgia" panose="02040502050405020303" pitchFamily="18" charset="0"/>
            </a:endParaRPr>
          </a:p>
          <a:p>
            <a:pPr indent="457200" algn="just"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активное развитие психологического позитивного мышления вместо разрушительного, раскрытие позитивных жизненных смыслов, развитие способности к целеполаганию;</a:t>
            </a:r>
            <a:endParaRPr lang="ru-RU" b="1" dirty="0">
              <a:effectLst/>
              <a:latin typeface="Georgia" panose="02040502050405020303" pitchFamily="18" charset="0"/>
            </a:endParaRPr>
          </a:p>
          <a:p>
            <a:pPr indent="457200" algn="just"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создание комфортной социокультурной среды, микроклимата;</a:t>
            </a:r>
            <a:endParaRPr lang="ru-RU" b="1" dirty="0">
              <a:effectLst/>
              <a:latin typeface="Georgia" panose="02040502050405020303" pitchFamily="18" charset="0"/>
            </a:endParaRPr>
          </a:p>
          <a:p>
            <a:pPr indent="457200" algn="just"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проведение политики защиты индивида от негативного влияния Интернета, обеспечения безопасности в сети Интернет;</a:t>
            </a:r>
            <a:endParaRPr lang="ru-RU" b="1" dirty="0">
              <a:effectLst/>
              <a:latin typeface="Georgia" panose="02040502050405020303" pitchFamily="18" charset="0"/>
            </a:endParaRPr>
          </a:p>
          <a:p>
            <a:pPr indent="457200" algn="just"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проведение нравственно-правового закаливания (формирование правовой культуры, навыков критического анализа, сопротивления негативному влиянию, развитие стойкости при неблагоприятных обстоятельствах, умения противостоять влиянию других лиц);</a:t>
            </a:r>
            <a:endParaRPr lang="ru-RU" b="1" dirty="0">
              <a:effectLst/>
              <a:latin typeface="Georgia" panose="02040502050405020303" pitchFamily="18" charset="0"/>
            </a:endParaRPr>
          </a:p>
          <a:p>
            <a:pPr indent="457200" algn="just"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формирование у обучающихся здорового образа жизни через применение здоровье сберегающих технологий, обеспечение безопасных условий, информирование о здоровом стиле жизни;</a:t>
            </a:r>
            <a:endParaRPr lang="ru-RU" b="1" dirty="0">
              <a:effectLst/>
              <a:latin typeface="Georgia" panose="02040502050405020303" pitchFamily="18" charset="0"/>
            </a:endParaRPr>
          </a:p>
          <a:p>
            <a:pPr indent="457200" algn="just"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минимизация негативных последствий деструктивного поведения;</a:t>
            </a:r>
            <a:endParaRPr lang="ru-RU" b="1" dirty="0">
              <a:effectLst/>
              <a:latin typeface="Georgia" panose="02040502050405020303" pitchFamily="18" charset="0"/>
            </a:endParaRPr>
          </a:p>
          <a:p>
            <a:pPr indent="457200" algn="just"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организация деятельности, альтернативной деструктивному поведению: познавательной (путешествия, туризм); бросающей вызов своим возможностям (спорт, квесты, походы); альтруистической (общественно-полезная и благотворительная деятельность);</a:t>
            </a:r>
            <a:endParaRPr lang="ru-RU" b="1" dirty="0">
              <a:effectLst/>
              <a:latin typeface="Georgia" panose="02040502050405020303" pitchFamily="18" charset="0"/>
            </a:endParaRPr>
          </a:p>
          <a:p>
            <a:pPr indent="457200" algn="just"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формирование культуры общения, ценностного отношения к правилам и социальным нормам;</a:t>
            </a:r>
            <a:endParaRPr lang="ru-RU" b="1" dirty="0">
              <a:effectLst/>
              <a:latin typeface="Georgia" panose="02040502050405020303" pitchFamily="18" charset="0"/>
            </a:endParaRPr>
          </a:p>
          <a:p>
            <a:pPr indent="457200" algn="just"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повышение компетентности и социальной успешности личности индивида в значимых для него сферах;</a:t>
            </a:r>
            <a:endParaRPr lang="ru-RU" b="1" dirty="0">
              <a:effectLst/>
              <a:latin typeface="Georgia" panose="02040502050405020303" pitchFamily="18" charset="0"/>
            </a:endParaRPr>
          </a:p>
          <a:p>
            <a:pPr indent="457200" algn="just"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развитие навыков продуктивной саморегуляции:	повышение осознанности собственного поведения, развитие умений планирования, оценки последствий поведения, обучение продуктивным стратегиям 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совладания</a:t>
            </a: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со стрессом;</a:t>
            </a:r>
            <a:endParaRPr lang="ru-RU" b="1" dirty="0">
              <a:effectLst/>
              <a:latin typeface="Georgia" panose="02040502050405020303" pitchFamily="18" charset="0"/>
            </a:endParaRPr>
          </a:p>
          <a:p>
            <a:pPr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             своевременная коррекция нарушенных межличностных отношений в коллективе (группе).</a:t>
            </a:r>
            <a:endParaRPr lang="ru-RU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977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Изображение выглядит как текст, человек, снимок экрана, ноутбу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034BB-B48A-2283-432E-5EDC65ED0B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89" r="-1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E81378-C045-D31A-8099-559C107F0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84" y="365125"/>
            <a:ext cx="4443105" cy="1899912"/>
          </a:xfrm>
        </p:spPr>
        <p:txBody>
          <a:bodyPr>
            <a:noAutofit/>
          </a:bodyPr>
          <a:lstStyle/>
          <a:p>
            <a:pPr algn="ctr">
              <a:spcAft>
                <a:spcPts val="1600"/>
              </a:spcAft>
            </a:pPr>
            <a:r>
              <a:rPr lang="ru-RU" sz="1800" b="1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КУДА СООБЩИТЬ ОБ ОПАСНОМ КОНТЕНТЕ И ОБНАРУЖЕННОЙ</a:t>
            </a:r>
            <a:br>
              <a:rPr lang="ru-RU" sz="1800" b="1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</a:br>
            <a:r>
              <a:rPr lang="ru-RU" sz="1800" b="1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 В СЕТИ ИНТЕРНЕТ ИНФОРМАЦИИ, ПРИЧИНЯЮЩЕЙ ВРЕД</a:t>
            </a:r>
            <a:br>
              <a:rPr lang="ru-RU" sz="1800" b="1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</a:br>
            <a:r>
              <a:rPr lang="ru-RU" sz="1800" b="1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 ЗДОРОВЬЮ И РАЗВИТИЮ ПОДРОСТКА И МОЛОДОГО ЧЕЛОВЕКА:</a:t>
            </a:r>
            <a:br>
              <a:rPr lang="ru-RU" sz="1800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</a:br>
            <a:endParaRPr lang="ru-RU" sz="18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039BC9-89D9-6436-8784-D3BA1DE38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284" y="2434201"/>
            <a:ext cx="4443105" cy="405867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В случае выявления опасного Интернет-ресурса, а также если обучающийся сообщил информацию о других подростках, которые играют в опасные квесты, входят в сомнительные сообщества в социальных сетях, сообщите об этом в правоохранительные органы!</a:t>
            </a:r>
            <a:endParaRPr lang="ru-RU" sz="2400" b="1" dirty="0">
              <a:solidFill>
                <a:srgbClr val="FF0000"/>
              </a:solidFill>
              <a:effectLst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40054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B2A4416-D803-BE93-4B93-74C51E47C2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564" b="64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17246C-9E59-ECDF-BE59-6E5016413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39"/>
            <a:ext cx="11210925" cy="120125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381000" indent="165100" algn="ctr"/>
            <a:r>
              <a:rPr lang="en-US" sz="2000" b="1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ФОРМЫ РАБОТЫ ПО ПРОФИЛАКТИКЕ ДЕСТРУКТИВНОГО ПОВЕДЕНИЯ ОБУЧАЮЩИХСЯ И РЕКОМЕНДАЦИИ ПО ИХ</a:t>
            </a:r>
            <a:br>
              <a:rPr lang="en-US" sz="2000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</a:br>
            <a:r>
              <a:rPr lang="en-US" sz="2000" b="1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ПРИМЕНЕНИЮ</a:t>
            </a:r>
            <a:r>
              <a:rPr lang="ru-RU" sz="2000" b="1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  <a:t>. Работаем с Памяткой.</a:t>
            </a:r>
            <a:br>
              <a:rPr lang="en-US" sz="2000" dirty="0">
                <a:solidFill>
                  <a:srgbClr val="002060"/>
                </a:solidFill>
                <a:effectLst/>
                <a:latin typeface="Georgia" panose="02040502050405020303" pitchFamily="18" charset="0"/>
              </a:rPr>
            </a:br>
            <a:endParaRPr lang="en-US" sz="20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9946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Объект 3" descr="Изображение выглядит как текст, Шрифт, снимок экрана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22BC2-AEEF-04F5-7ABD-FBBD1E3B9D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06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60F2A1-4B3B-38F1-B517-86AF3CC04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5116" y="1675487"/>
            <a:ext cx="5914801" cy="279516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800" b="1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Деструктивное</a:t>
            </a:r>
            <a:r>
              <a:rPr lang="en-US" sz="4800" b="1" kern="1200" dirty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US" sz="4800" b="1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поведение</a:t>
            </a:r>
            <a:r>
              <a:rPr lang="en-US" sz="4800" b="1" kern="1200" dirty="0">
                <a:solidFill>
                  <a:schemeClr val="tx1"/>
                </a:solidFill>
                <a:latin typeface="Georgia" panose="02040502050405020303" pitchFamily="18" charset="0"/>
              </a:rPr>
              <a:t> – </a:t>
            </a:r>
            <a:r>
              <a:rPr lang="en-US" sz="4800" b="1" kern="1200" dirty="0" err="1">
                <a:solidFill>
                  <a:schemeClr val="tx1"/>
                </a:solidFill>
                <a:latin typeface="Georgia" panose="02040502050405020303" pitchFamily="18" charset="0"/>
              </a:rPr>
              <a:t>это</a:t>
            </a:r>
            <a:r>
              <a:rPr lang="en-US" sz="4800" b="1" kern="1200" dirty="0">
                <a:solidFill>
                  <a:schemeClr val="tx1"/>
                </a:solidFill>
                <a:latin typeface="Georgia" panose="02040502050405020303" pitchFamily="18" charset="0"/>
              </a:rPr>
              <a:t>…?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89FE03-5F4A-FC3A-FDD3-31D3A59181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4813" y="0"/>
            <a:ext cx="6391175" cy="63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686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97EEEB-893E-2885-B7B5-7E2987665F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07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F5D86F-4271-578B-BC02-BD95179E9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5514" y="342088"/>
            <a:ext cx="3830855" cy="34660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200" b="1" dirty="0">
                <a:latin typeface="Georgia" panose="02040502050405020303" pitchFamily="18" charset="0"/>
              </a:rPr>
              <a:t>Деструктивное поведение – это форма активности личности, связанная с разрушением человеком «себя» или структур, связанных с обществом.</a:t>
            </a:r>
          </a:p>
        </p:txBody>
      </p:sp>
    </p:spTree>
    <p:extLst>
      <p:ext uri="{BB962C8B-B14F-4D97-AF65-F5344CB8AC3E}">
        <p14:creationId xmlns:p14="http://schemas.microsoft.com/office/powerpoint/2010/main" val="3727842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3F759B-CA11-E2C7-C62A-98C148CEF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03" y="756666"/>
            <a:ext cx="4818888" cy="1481328"/>
          </a:xfrm>
        </p:spPr>
        <p:txBody>
          <a:bodyPr anchor="b">
            <a:normAutofit/>
          </a:bodyPr>
          <a:lstStyle/>
          <a:p>
            <a:r>
              <a:rPr lang="ru-RU" sz="5000" b="1" dirty="0">
                <a:latin typeface="Georgia" panose="02040502050405020303" pitchFamily="18" charset="0"/>
              </a:rPr>
              <a:t>ЗАДАНИЯ ГРУППАМ: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DE10EE-3BF2-006D-7E37-A6B58DAB0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671" y="2660904"/>
            <a:ext cx="5347153" cy="41422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Georgia" panose="02040502050405020303" pitchFamily="18" charset="0"/>
              </a:rPr>
              <a:t>1.Разделите лист на 3 равные части;</a:t>
            </a:r>
          </a:p>
          <a:p>
            <a:pPr marL="0" indent="0">
              <a:buNone/>
            </a:pPr>
            <a:r>
              <a:rPr lang="ru-RU" b="1" dirty="0">
                <a:latin typeface="Georgia" panose="02040502050405020303" pitchFamily="18" charset="0"/>
              </a:rPr>
              <a:t>2.Первая колонка – «Признаки деструктивного поведения»;</a:t>
            </a:r>
          </a:p>
          <a:p>
            <a:pPr marL="0" indent="0">
              <a:buNone/>
            </a:pPr>
            <a:r>
              <a:rPr lang="ru-RU" b="1" dirty="0">
                <a:latin typeface="Georgia" panose="02040502050405020303" pitchFamily="18" charset="0"/>
              </a:rPr>
              <a:t>3.Опишите признаки деструкции, исходя из Ваших ролей.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2065D6-E8CD-5692-9E59-4997E461E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6659" y="805506"/>
            <a:ext cx="5797777" cy="524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99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B011A9-644F-5C10-4511-35CA12061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b="1" kern="1200" dirty="0">
                <a:solidFill>
                  <a:schemeClr val="tx1"/>
                </a:solidFill>
                <a:latin typeface="Georgia" panose="02040502050405020303" pitchFamily="18" charset="0"/>
              </a:rPr>
              <a:t>ВАШИ ДЕЙСТВИЯ:</a:t>
            </a:r>
          </a:p>
        </p:txBody>
      </p:sp>
      <p:pic>
        <p:nvPicPr>
          <p:cNvPr id="4" name="Рисунок 3" descr="Изображение выглядит как силуэт, черно-белый, искусство, т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D996D3-12FE-69D0-B95E-C118CCEA0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99476"/>
            <a:ext cx="10512547" cy="3942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48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E6E972-F2DC-AFDA-5AD1-34B38388A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7" y="992094"/>
            <a:ext cx="527464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kern="1200" dirty="0">
                <a:solidFill>
                  <a:schemeClr val="tx1"/>
                </a:solidFill>
                <a:latin typeface="Georgia" panose="02040502050405020303" pitchFamily="18" charset="0"/>
              </a:rPr>
              <a:t>РЕЗУЛЬТАТ?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15955B-920C-B042-DB05-798C78E4B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287" y="115504"/>
            <a:ext cx="6362298" cy="636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81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E2F9BB-6762-2CD3-656E-093EED893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462"/>
            <a:ext cx="10515600" cy="8118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Georgia" panose="02040502050405020303" pitchFamily="18" charset="0"/>
              </a:rPr>
              <a:t>Типы деструктивной модели поведения: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B4CE19-6381-6946-2622-2A15912CD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3286"/>
            <a:ext cx="10324723" cy="5763251"/>
          </a:xfrm>
        </p:spPr>
        <p:txBody>
          <a:bodyPr>
            <a:normAutofit/>
          </a:bodyPr>
          <a:lstStyle/>
          <a:p>
            <a:pPr indent="457200" algn="just">
              <a:buNone/>
            </a:pPr>
            <a:r>
              <a:rPr lang="ru-RU" sz="2000" b="1" dirty="0">
                <a:effectLst/>
                <a:latin typeface="Georgia" panose="02040502050405020303" pitchFamily="18" charset="0"/>
              </a:rPr>
              <a:t>-</a:t>
            </a:r>
            <a:r>
              <a:rPr lang="ru-RU" sz="20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антисоциальный</a:t>
            </a:r>
            <a:r>
              <a:rPr lang="ru-RU" sz="2000" b="1" dirty="0">
                <a:effectLst/>
                <a:latin typeface="Georgia" panose="02040502050405020303" pitchFamily="18" charset="0"/>
              </a:rPr>
              <a:t> (против социума; противоправное поведение, не соответствующее этике и нормам морали </a:t>
            </a:r>
            <a:r>
              <a:rPr lang="ru-RU" sz="2000" b="1" dirty="0" err="1">
                <a:effectLst/>
                <a:latin typeface="Georgia" panose="02040502050405020303" pitchFamily="18" charset="0"/>
              </a:rPr>
              <a:t>соврeмeнного</a:t>
            </a:r>
            <a:r>
              <a:rPr lang="ru-RU" sz="2000" b="1" dirty="0">
                <a:effectLst/>
                <a:latin typeface="Georgia" panose="02040502050405020303" pitchFamily="18" charset="0"/>
              </a:rPr>
              <a:t> общества);</a:t>
            </a:r>
          </a:p>
          <a:p>
            <a:pPr indent="457200" algn="just">
              <a:buNone/>
            </a:pPr>
            <a:r>
              <a:rPr lang="ru-RU" sz="2000" b="1" dirty="0">
                <a:effectLst/>
                <a:latin typeface="Georgia" panose="02040502050405020303" pitchFamily="18" charset="0"/>
              </a:rPr>
              <a:t>-</a:t>
            </a:r>
            <a:r>
              <a:rPr lang="ru-RU" sz="2000" b="1" dirty="0" err="1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аддиктивный</a:t>
            </a:r>
            <a:r>
              <a:rPr lang="ru-RU" sz="2000" b="1" dirty="0">
                <a:effectLst/>
                <a:latin typeface="Georgia" panose="02040502050405020303" pitchFamily="18" charset="0"/>
              </a:rPr>
              <a:t> (стремление к уходу от реальности с помощью одурманивающих веществ);</a:t>
            </a:r>
          </a:p>
          <a:p>
            <a:pPr indent="457200" algn="just">
              <a:buNone/>
            </a:pPr>
            <a:r>
              <a:rPr lang="ru-RU" sz="2000" b="1" dirty="0">
                <a:effectLst/>
                <a:latin typeface="Georgia" panose="02040502050405020303" pitchFamily="18" charset="0"/>
              </a:rPr>
              <a:t>-</a:t>
            </a:r>
            <a:r>
              <a:rPr lang="ru-RU" sz="20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суицидный</a:t>
            </a:r>
            <a:r>
              <a:rPr lang="ru-RU" sz="2000" b="1" dirty="0">
                <a:effectLst/>
                <a:latin typeface="Georgia" panose="02040502050405020303" pitchFamily="18" charset="0"/>
              </a:rPr>
              <a:t> (самодеструкция; склонность к суицидальным действиям, обусловленная изоляцией от общества, беспомощностью (</a:t>
            </a:r>
            <a:r>
              <a:rPr lang="ru-RU" sz="2000" b="1" dirty="0" err="1">
                <a:effectLst/>
                <a:latin typeface="Georgia" panose="02040502050405020303" pitchFamily="18" charset="0"/>
              </a:rPr>
              <a:t>физичeской</a:t>
            </a:r>
            <a:r>
              <a:rPr lang="ru-RU" sz="2000" b="1" dirty="0">
                <a:effectLst/>
                <a:latin typeface="Georgia" panose="02040502050405020303" pitchFamily="18" charset="0"/>
              </a:rPr>
              <a:t>, правовой, </a:t>
            </a:r>
            <a:r>
              <a:rPr lang="ru-RU" sz="2000" b="1" dirty="0" err="1">
                <a:effectLst/>
                <a:latin typeface="Georgia" panose="02040502050405020303" pitchFamily="18" charset="0"/>
              </a:rPr>
              <a:t>интeллектуальной</a:t>
            </a:r>
            <a:r>
              <a:rPr lang="ru-RU" sz="2000" b="1" dirty="0">
                <a:effectLst/>
                <a:latin typeface="Georgia" panose="02040502050405020303" pitchFamily="18" charset="0"/>
              </a:rPr>
              <a:t>), </a:t>
            </a:r>
            <a:r>
              <a:rPr lang="ru-RU" sz="2000" b="1" dirty="0" err="1">
                <a:effectLst/>
                <a:latin typeface="Georgia" panose="02040502050405020303" pitchFamily="18" charset="0"/>
              </a:rPr>
              <a:t>нeвeриeм</a:t>
            </a:r>
            <a:r>
              <a:rPr lang="ru-RU" sz="2000" b="1" dirty="0">
                <a:effectLst/>
                <a:latin typeface="Georgia" panose="02040502050405020303" pitchFamily="18" charset="0"/>
              </a:rPr>
              <a:t> в </a:t>
            </a:r>
            <a:r>
              <a:rPr lang="ru-RU" sz="2000" b="1" dirty="0" err="1">
                <a:effectLst/>
                <a:latin typeface="Georgia" panose="02040502050405020303" pitchFamily="18" charset="0"/>
              </a:rPr>
              <a:t>будущee</a:t>
            </a:r>
            <a:r>
              <a:rPr lang="ru-RU" sz="2000" b="1" dirty="0">
                <a:effectLst/>
                <a:latin typeface="Georgia" panose="02040502050405020303" pitchFamily="18" charset="0"/>
              </a:rPr>
              <a:t>, </a:t>
            </a:r>
            <a:r>
              <a:rPr lang="ru-RU" sz="2000" b="1" dirty="0" err="1">
                <a:effectLst/>
                <a:latin typeface="Georgia" panose="02040502050405020303" pitchFamily="18" charset="0"/>
              </a:rPr>
              <a:t>потeрeй</a:t>
            </a:r>
            <a:r>
              <a:rPr lang="ru-RU" sz="2000" b="1" dirty="0">
                <a:effectLst/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effectLst/>
                <a:latin typeface="Georgia" panose="02040502050405020303" pitchFamily="18" charset="0"/>
              </a:rPr>
              <a:t>собствeнной</a:t>
            </a:r>
            <a:r>
              <a:rPr lang="ru-RU" sz="2000" b="1" dirty="0">
                <a:effectLst/>
                <a:latin typeface="Georgia" panose="02040502050405020303" pitchFamily="18" charset="0"/>
              </a:rPr>
              <a:t> </a:t>
            </a:r>
            <a:r>
              <a:rPr lang="ru-RU" sz="2000" b="1" dirty="0" err="1">
                <a:effectLst/>
                <a:latin typeface="Georgia" panose="02040502050405020303" pitchFamily="18" charset="0"/>
              </a:rPr>
              <a:t>нeзависимости</a:t>
            </a:r>
            <a:r>
              <a:rPr lang="ru-RU" sz="2000" b="1" dirty="0">
                <a:effectLst/>
                <a:latin typeface="Georgia" panose="02040502050405020303" pitchFamily="18" charset="0"/>
              </a:rPr>
              <a:t>);</a:t>
            </a:r>
          </a:p>
          <a:p>
            <a:pPr indent="457200" algn="just">
              <a:buNone/>
            </a:pPr>
            <a:r>
              <a:rPr lang="ru-RU" sz="2000" b="1" dirty="0">
                <a:effectLst/>
                <a:latin typeface="Georgia" panose="02040502050405020303" pitchFamily="18" charset="0"/>
              </a:rPr>
              <a:t>-</a:t>
            </a:r>
            <a:r>
              <a:rPr lang="ru-RU" sz="20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фанатический</a:t>
            </a:r>
            <a:r>
              <a:rPr lang="ru-RU" sz="2000" b="1" dirty="0">
                <a:effectLst/>
                <a:latin typeface="Georgia" panose="02040502050405020303" pitchFamily="18" charset="0"/>
              </a:rPr>
              <a:t> (результат фанатического влечения к чему-либо);</a:t>
            </a:r>
          </a:p>
          <a:p>
            <a:pPr indent="457200" algn="just">
              <a:buNone/>
            </a:pPr>
            <a:r>
              <a:rPr lang="ru-RU" sz="2000" b="1" dirty="0">
                <a:effectLst/>
                <a:latin typeface="Georgia" panose="02040502050405020303" pitchFamily="18" charset="0"/>
              </a:rPr>
              <a:t>-</a:t>
            </a:r>
            <a:r>
              <a:rPr lang="ru-RU" sz="20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аутический</a:t>
            </a:r>
            <a:r>
              <a:rPr lang="ru-RU" sz="2000" b="1" dirty="0">
                <a:effectLst/>
                <a:latin typeface="Georgia" panose="02040502050405020303" pitchFamily="18" charset="0"/>
              </a:rPr>
              <a:t> (затруднение социальных отношений, межличностных контактов, оторванность от реальной действительности);</a:t>
            </a:r>
          </a:p>
          <a:p>
            <a:pPr indent="457200" algn="just">
              <a:buNone/>
            </a:pPr>
            <a:r>
              <a:rPr lang="ru-RU" sz="2000" b="1" dirty="0">
                <a:effectLst/>
                <a:latin typeface="Georgia" panose="02040502050405020303" pitchFamily="18" charset="0"/>
              </a:rPr>
              <a:t>-</a:t>
            </a:r>
            <a:r>
              <a:rPr lang="ru-RU" sz="20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нарциссический</a:t>
            </a:r>
            <a:r>
              <a:rPr lang="ru-RU" sz="2000" b="1" dirty="0">
                <a:effectLst/>
                <a:latin typeface="Georgia" panose="02040502050405020303" pitchFamily="18" charset="0"/>
              </a:rPr>
              <a:t> (самовлюбленность, повышенная чувствительность к оценкам других людей, на этой основе отсутствие сочувствия к ним, ко всему окружающему);</a:t>
            </a:r>
          </a:p>
          <a:p>
            <a:pPr indent="0" algn="just">
              <a:buNone/>
            </a:pPr>
            <a:r>
              <a:rPr lang="ru-RU" sz="2000" b="1" dirty="0">
                <a:latin typeface="Georgia" panose="02040502050405020303" pitchFamily="18" charset="0"/>
              </a:rPr>
              <a:t>       -</a:t>
            </a:r>
            <a:r>
              <a:rPr lang="ru-RU" sz="20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конформистский</a:t>
            </a:r>
            <a:r>
              <a:rPr lang="ru-RU" sz="2000" b="1" dirty="0">
                <a:effectLst/>
                <a:latin typeface="Georgia" panose="02040502050405020303" pitchFamily="18" charset="0"/>
              </a:rPr>
              <a:t> (приспособленчество, приверженность к позиции сильнейшего).</a:t>
            </a:r>
          </a:p>
          <a:p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13589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B754C3-4F32-6BFB-6F36-165B63D47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ПРОЯВЛЕНИЯ ДЕСТРУКТИВНОГО ПОВЕДЕНИЯ</a:t>
            </a:r>
            <a:br>
              <a:rPr lang="ru-RU" sz="2400" b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</a:br>
            <a:r>
              <a:rPr lang="ru-RU" sz="2400" b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ПО ОТНОШЕНИЮ К ОКРУЖАЮЩИМ И ВНЕШНЕЙ СРЕДЕ. </a:t>
            </a:r>
            <a:br>
              <a:rPr lang="ru-RU" sz="2400" b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</a:br>
            <a:br>
              <a:rPr lang="ru-RU" sz="2400" b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</a:br>
            <a:r>
              <a:rPr lang="ru-RU" sz="2400" b="1" dirty="0">
                <a:solidFill>
                  <a:srgbClr val="C00000"/>
                </a:solidFill>
                <a:effectLst/>
                <a:latin typeface="Georgia" panose="02040502050405020303" pitchFamily="18" charset="0"/>
              </a:rPr>
              <a:t>  </a:t>
            </a:r>
            <a:r>
              <a:rPr lang="ru-RU" sz="2400" b="1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ПРОЯВЛЕНИЯ ДЕСТРУКТИВНОГО ПОВЕДЕНИЯ</a:t>
            </a:r>
            <a:br>
              <a:rPr lang="ru-RU" sz="2400" b="1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</a:br>
            <a:r>
              <a:rPr lang="ru-RU" sz="2400" b="1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  <a:t>ПО ОТНОШЕНИЮ К СЕБЕ:</a:t>
            </a:r>
            <a:br>
              <a:rPr lang="ru-RU" sz="2400" b="1" dirty="0">
                <a:solidFill>
                  <a:srgbClr val="7030A0"/>
                </a:solidFill>
                <a:effectLst/>
                <a:latin typeface="Georgia" panose="02040502050405020303" pitchFamily="18" charset="0"/>
              </a:rPr>
            </a:br>
            <a:endParaRPr lang="ru-RU" sz="2400" b="1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BFF47D-110A-BA20-63F4-A6BBBFB7E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583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sz="20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ПСИХОЛОГИЧЕСКИЕ ПРИЗНАКИ:</a:t>
            </a:r>
          </a:p>
          <a:p>
            <a:pPr algn="ctr">
              <a:buNone/>
            </a:pPr>
            <a:endParaRPr lang="ru-RU" sz="2000" b="1" dirty="0">
              <a:effectLst/>
            </a:endParaRPr>
          </a:p>
          <a:p>
            <a:pPr indent="457200" algn="just"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повышенная возбудимость, тревожность, перерастающая в грубость, откровенную агрессию;</a:t>
            </a:r>
            <a:endParaRPr lang="ru-RU" sz="2400" b="1" dirty="0">
              <a:effectLst/>
            </a:endParaRPr>
          </a:p>
          <a:p>
            <a:pPr indent="457200" algn="just"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зацикленность на негативных эмоциях, склонность к депрессии;</a:t>
            </a:r>
            <a:endParaRPr lang="ru-RU" sz="2400" b="1" dirty="0">
              <a:effectLst/>
            </a:endParaRPr>
          </a:p>
          <a:p>
            <a:pPr indent="457200" algn="just"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проявление навязчивых движений;</a:t>
            </a:r>
            <a:endParaRPr lang="ru-RU" sz="2400" b="1" dirty="0">
              <a:effectLst/>
            </a:endParaRPr>
          </a:p>
          <a:p>
            <a:pPr indent="457200" algn="just"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неспособность сопереживать, сочувствовать другим людям;</a:t>
            </a:r>
            <a:endParaRPr lang="ru-RU" sz="2400" b="1" dirty="0">
              <a:effectLst/>
            </a:endParaRPr>
          </a:p>
          <a:p>
            <a:pPr indent="457200" algn="just"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утрата прежнего эмоционального контакта с одногруппниками;</a:t>
            </a:r>
            <a:endParaRPr lang="ru-RU" sz="2400" b="1" dirty="0">
              <a:effectLst/>
            </a:endParaRPr>
          </a:p>
          <a:p>
            <a:pPr indent="457200" algn="just"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стремление показать свое «бесстрашие» окружающим;</a:t>
            </a:r>
            <a:endParaRPr lang="ru-RU" sz="2400" b="1" dirty="0">
              <a:effectLst/>
            </a:endParaRPr>
          </a:p>
          <a:p>
            <a:pPr indent="457200" algn="just"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стремление быть в центре внимания любой ценой;</a:t>
            </a:r>
            <a:endParaRPr lang="ru-RU" sz="2400" b="1" dirty="0">
              <a:effectLst/>
            </a:endParaRPr>
          </a:p>
          <a:p>
            <a:pPr indent="457200" algn="just"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нелюдимость, отчужденность, отсутствие друзей, низкие коммуникативные навыки;</a:t>
            </a:r>
            <a:endParaRPr lang="ru-RU" sz="2400" b="1" dirty="0">
              <a:effectLst/>
            </a:endParaRPr>
          </a:p>
          <a:p>
            <a:pPr indent="0" algn="just">
              <a:spcAft>
                <a:spcPts val="1600"/>
              </a:spcAft>
              <a:buNone/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 избегание зрительного контакта (уводит взгляд, предпочитает смотреть вниз, себе под ноги).</a:t>
            </a:r>
            <a:endParaRPr lang="ru-RU" sz="2400" b="1" dirty="0"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0277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9FEE0-F88B-0CC4-B67B-3285A035D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035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Georgia" panose="02040502050405020303" pitchFamily="18" charset="0"/>
              </a:rPr>
              <a:t>ИЗМЕНЕНИЯ В ПОВЕДЕНИИ (ВНЕШНИЕ ПРИЗНАКИ):</a:t>
            </a:r>
            <a:br>
              <a:rPr lang="ru-RU" sz="2400" dirty="0">
                <a:solidFill>
                  <a:srgbClr val="7030A0"/>
                </a:solidFill>
                <a:latin typeface="Georgia" panose="02040502050405020303" pitchFamily="18" charset="0"/>
              </a:rPr>
            </a:br>
            <a:endParaRPr lang="ru-RU" sz="2400" dirty="0">
              <a:solidFill>
                <a:srgbClr val="7030A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DB6CBA-8B6F-44D4-14E8-58C1678A8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14812"/>
            <a:ext cx="10515600" cy="5803271"/>
          </a:xfrm>
        </p:spPr>
        <p:txBody>
          <a:bodyPr>
            <a:normAutofit/>
          </a:bodyPr>
          <a:lstStyle/>
          <a:p>
            <a:pPr indent="457200" algn="just">
              <a:buNone/>
            </a:pPr>
            <a:r>
              <a:rPr lang="ru-RU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конфликтное поведение </a:t>
            </a: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(частые конфликты с преподавателями и сверстниками, участие в травле (</a:t>
            </a:r>
            <a:r>
              <a:rPr lang="ru-RU" sz="1800" b="1" dirty="0" err="1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буллинге</a:t>
            </a: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);</a:t>
            </a:r>
            <a:endParaRPr lang="ru-RU" b="1" dirty="0">
              <a:effectLst/>
              <a:latin typeface="Georgia" panose="02040502050405020303" pitchFamily="18" charset="0"/>
            </a:endParaRPr>
          </a:p>
          <a:p>
            <a:pPr indent="457200" algn="just"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ведение тетради или записной книжки, в которую </a:t>
            </a:r>
            <a:r>
              <a:rPr lang="ru-RU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записывает имена других людей</a:t>
            </a: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агрессивные высказывания в их отношении, либо делает </a:t>
            </a:r>
            <a:r>
              <a:rPr lang="ru-RU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негативные рисунки </a:t>
            </a: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(подросток угрожает окружающим тем, что запишет чье-то имя в свою тетрадь или записную книжку);</a:t>
            </a:r>
            <a:endParaRPr lang="ru-RU" b="1" dirty="0">
              <a:effectLst/>
              <a:latin typeface="Georgia" panose="02040502050405020303" pitchFamily="18" charset="0"/>
            </a:endParaRPr>
          </a:p>
          <a:p>
            <a:pPr indent="457200" algn="just"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проявление </a:t>
            </a:r>
            <a:r>
              <a:rPr lang="ru-RU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интереса</a:t>
            </a: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к неприятным зрелищам, </a:t>
            </a:r>
            <a:r>
              <a:rPr lang="ru-RU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сценам насилия</a:t>
            </a: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;</a:t>
            </a:r>
            <a:endParaRPr lang="ru-RU" b="1" dirty="0">
              <a:effectLst/>
              <a:latin typeface="Georgia" panose="02040502050405020303" pitchFamily="18" charset="0"/>
            </a:endParaRPr>
          </a:p>
          <a:p>
            <a:pPr indent="457200" algn="just"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участие в поджогах, </a:t>
            </a:r>
            <a:r>
              <a:rPr lang="ru-RU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«играх» с легковоспламеняющимися и взрывоопасными веществами</a:t>
            </a: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;</a:t>
            </a:r>
            <a:endParaRPr lang="ru-RU" b="1" dirty="0">
              <a:effectLst/>
              <a:latin typeface="Georgia" panose="02040502050405020303" pitchFamily="18" charset="0"/>
            </a:endParaRPr>
          </a:p>
          <a:p>
            <a:pPr indent="457200" algn="just">
              <a:buNone/>
            </a:pPr>
            <a:r>
              <a:rPr lang="ru-RU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трансляция деструктивного контента</a:t>
            </a: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 в социальных сетях (выкладывание личных фото, пересылка понравившихся фото, «лайки»);</a:t>
            </a:r>
            <a:endParaRPr lang="ru-RU" b="1" dirty="0">
              <a:effectLst/>
              <a:latin typeface="Georgia" panose="02040502050405020303" pitchFamily="18" charset="0"/>
            </a:endParaRPr>
          </a:p>
          <a:p>
            <a:pPr indent="457200" algn="just"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навязчивое рисование (</a:t>
            </a:r>
            <a:r>
              <a:rPr lang="ru-RU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рисует жуткие и пугающие картины, либо просто заштриховывает бумагу</a:t>
            </a: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);</a:t>
            </a:r>
            <a:endParaRPr lang="ru-RU" b="1" dirty="0">
              <a:effectLst/>
              <a:latin typeface="Georgia" panose="02040502050405020303" pitchFamily="18" charset="0"/>
            </a:endParaRPr>
          </a:p>
          <a:p>
            <a:pPr indent="457200" algn="just">
              <a:buNone/>
            </a:pP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участие в образовании </a:t>
            </a:r>
            <a:r>
              <a:rPr lang="ru-RU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неформальных асоциальных групп </a:t>
            </a: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сверстников (педагогически запущенные дети, безнадзорные подростки, склонные к противоправному поведению);</a:t>
            </a:r>
            <a:endParaRPr lang="ru-RU" b="1" dirty="0">
              <a:effectLst/>
              <a:latin typeface="Georgia" panose="02040502050405020303" pitchFamily="18" charset="0"/>
            </a:endParaRPr>
          </a:p>
          <a:p>
            <a:pPr indent="0" algn="just">
              <a:buNone/>
            </a:pPr>
            <a:r>
              <a:rPr lang="ru-RU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жестокое обращение с животными</a:t>
            </a: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, со сверстниками (</a:t>
            </a:r>
            <a:r>
              <a:rPr lang="ru-RU" sz="1800" b="1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частое участие в драках</a:t>
            </a:r>
            <a:r>
              <a:rPr lang="ru-RU" sz="1800" b="1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), другими людьми;</a:t>
            </a:r>
            <a:endParaRPr lang="ru-RU" b="1" dirty="0">
              <a:effectLst/>
              <a:latin typeface="Georgia" panose="02040502050405020303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4175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1177</Words>
  <Application>Microsoft Office PowerPoint</Application>
  <PresentationFormat>Широкоэкранный</PresentationFormat>
  <Paragraphs>80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Aptos</vt:lpstr>
      <vt:lpstr>Aptos Display</vt:lpstr>
      <vt:lpstr>Arial</vt:lpstr>
      <vt:lpstr>Georgia</vt:lpstr>
      <vt:lpstr>Times New Roman</vt:lpstr>
      <vt:lpstr>Тема Office</vt:lpstr>
      <vt:lpstr>Муниципальное автономное общеобразовательное учреждение средняя общеобразовательная школа № 3 им. Ю. А. Гагарина</vt:lpstr>
      <vt:lpstr>Деструктивное поведение – это…?</vt:lpstr>
      <vt:lpstr>Презентация PowerPoint</vt:lpstr>
      <vt:lpstr>ЗАДАНИЯ ГРУППАМ:</vt:lpstr>
      <vt:lpstr>ВАШИ ДЕЙСТВИЯ:</vt:lpstr>
      <vt:lpstr>РЕЗУЛЬТАТ?</vt:lpstr>
      <vt:lpstr>Типы деструктивной модели поведения:</vt:lpstr>
      <vt:lpstr>ПРОЯВЛЕНИЯ ДЕСТРУКТИВНОГО ПОВЕДЕНИЯ ПО ОТНОШЕНИЮ К ОКРУЖАЮЩИМ И ВНЕШНЕЙ СРЕДЕ.     ПРОЯВЛЕНИЯ ДЕСТРУКТИВНОГО ПОВЕДЕНИЯ ПО ОТНОШЕНИЮ К СЕБЕ: </vt:lpstr>
      <vt:lpstr>ИЗМЕНЕНИЯ В ПОВЕДЕНИИ (ВНЕШНИЕ ПРИЗНАКИ): </vt:lpstr>
      <vt:lpstr>Презентация PowerPoint</vt:lpstr>
      <vt:lpstr>ИЗМЕНЕНИЯ ВО ВНЕШНЕМ ВИДЕ: </vt:lpstr>
      <vt:lpstr>НЕОБХОДИМЫЕ ДЕЙСТВИЯ ПЕДАГОГА ПРИ ОБНАРУЖЕНИИ  ПРИЗНАКОВ ДЕСТРУКТИВНОГО ПОВЕДЕНИЯ У ОБУЧАЮЩЕГОСЯ:</vt:lpstr>
      <vt:lpstr>МЕРЫ ПРОТИВОДЕЙСТВИЯ РАСПРОСТРАНЕНИЮ  ДЕСТРУКТИВНЫХ ИДЕЙ СРЕДИ НЕСОВЕРШЕННОЛЕТНИХ И МОЛОДЕЖИ:</vt:lpstr>
      <vt:lpstr>КУДА СООБЩИТЬ ОБ ОПАСНОМ КОНТЕНТЕ И ОБНАРУЖЕННОЙ  В СЕТИ ИНТЕРНЕТ ИНФОРМАЦИИ, ПРИЧИНЯЮЩЕЙ ВРЕД  ЗДОРОВЬЮ И РАЗВИТИЮ ПОДРОСТКА И МОЛОДОГО ЧЕЛОВЕКА: </vt:lpstr>
      <vt:lpstr>ФОРМЫ РАБОТЫ ПО ПРОФИЛАКТИКЕ ДЕСТРУКТИВНОГО ПОВЕДЕНИЯ ОБУЧАЮЩИХСЯ И РЕКОМЕНДАЦИИ ПО ИХ ПРИМЕНЕНИЮ. Работаем с Памяткой.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Организатор</dc:creator>
  <cp:lastModifiedBy>Организатор</cp:lastModifiedBy>
  <cp:revision>4</cp:revision>
  <dcterms:created xsi:type="dcterms:W3CDTF">2025-03-20T06:24:34Z</dcterms:created>
  <dcterms:modified xsi:type="dcterms:W3CDTF">2025-03-21T04:29:49Z</dcterms:modified>
</cp:coreProperties>
</file>